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71" r:id="rId3"/>
    <p:sldId id="257" r:id="rId4"/>
    <p:sldId id="258" r:id="rId5"/>
    <p:sldId id="261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7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3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3859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92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7844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96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76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05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85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49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2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83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21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53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2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C41F2-A74E-477B-B746-87F55F6F87B2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7332F04-479C-43B6-AB30-FF34431E16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3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talend/talend_introduction.htm" TargetMode="External"/><Relationship Id="rId2" Type="http://schemas.openxmlformats.org/officeDocument/2006/relationships/hyperlink" Target="https://www.guru99.com/talend-tutorial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dureka.co/blog/talend-etl-tool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8206" y="1037289"/>
            <a:ext cx="8915399" cy="2262781"/>
          </a:xfrm>
        </p:spPr>
        <p:txBody>
          <a:bodyPr>
            <a:noAutofit/>
          </a:bodyPr>
          <a:lstStyle/>
          <a:p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 </a:t>
            </a:r>
            <a:r>
              <a:rPr lang="en-US" sz="66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Analyses </a:t>
            </a:r>
            <a:r>
              <a:rPr lang="en-US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Talend</a:t>
            </a:r>
            <a:endParaRPr lang="en-US" sz="66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3213" y="4054654"/>
            <a:ext cx="3236018" cy="610820"/>
          </a:xfrm>
        </p:spPr>
        <p:txBody>
          <a:bodyPr>
            <a:noAutofit/>
          </a:bodyPr>
          <a:lstStyle/>
          <a:p>
            <a:pPr algn="l"/>
            <a:r>
              <a:rPr lang="en-US" sz="1400" b="1" i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Farha</a:t>
            </a:r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Imthiyaz</a:t>
            </a:r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</a:p>
          <a:p>
            <a:pPr algn="l"/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BSc (</a:t>
            </a:r>
            <a:r>
              <a:rPr lang="en-US" sz="1400" b="1" i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Hons</a:t>
            </a:r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in Software Engineering</a:t>
            </a:r>
          </a:p>
          <a:p>
            <a:pPr algn="l"/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1400" b="1" i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Solent</a:t>
            </a:r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University, UK),</a:t>
            </a:r>
          </a:p>
          <a:p>
            <a:pPr algn="l"/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in Data Science (Reading)</a:t>
            </a:r>
          </a:p>
          <a:p>
            <a:pPr algn="l"/>
            <a:r>
              <a:rPr lang="en-US" sz="14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(NED University of Engineering &amp; Technology, Karachi</a:t>
            </a:r>
            <a:r>
              <a:rPr lang="en-US" sz="1400" b="1" i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sz="1400" b="1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73213" y="328379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Session </a:t>
            </a:r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9</a:t>
            </a: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5556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4403" y="596815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Cohort </a:t>
            </a:r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nalysis</a:t>
            </a:r>
            <a:endParaRPr lang="en-US" sz="5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1755" y="2188191"/>
            <a:ext cx="9430152" cy="369399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dirty="0"/>
              <a:t>A</a:t>
            </a:r>
            <a:r>
              <a:rPr lang="en-US" sz="3600" dirty="0" smtClean="0"/>
              <a:t>n </a:t>
            </a:r>
            <a:r>
              <a:rPr lang="en-US" sz="3600" dirty="0"/>
              <a:t>analytical techniques that focuses on analyzing the behavior of a group of users/customers over time, thereby uncovering insights about the experiences of those customers, and what companies can do to better those experiences.</a:t>
            </a:r>
          </a:p>
        </p:txBody>
      </p:sp>
    </p:spTree>
    <p:extLst>
      <p:ext uri="{BB962C8B-B14F-4D97-AF65-F5344CB8AC3E}">
        <p14:creationId xmlns:p14="http://schemas.microsoft.com/office/powerpoint/2010/main" val="910172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5252" y="433041"/>
            <a:ext cx="8911687" cy="1280890"/>
          </a:xfrm>
        </p:spPr>
        <p:txBody>
          <a:bodyPr>
            <a:noAutofit/>
          </a:bodyPr>
          <a:lstStyle/>
          <a:p>
            <a:r>
              <a:rPr lang="en-US" b="1" dirty="0"/>
              <a:t>Here are some factors that can impact user behavior that </a:t>
            </a:r>
            <a:r>
              <a:rPr lang="en-US" b="1" dirty="0" smtClean="0"/>
              <a:t>we may </a:t>
            </a:r>
            <a:r>
              <a:rPr lang="en-US" b="1" dirty="0"/>
              <a:t>want to analyze with a Cohort Analysis: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2860" y="2420203"/>
            <a:ext cx="8915400" cy="3777622"/>
          </a:xfrm>
        </p:spPr>
        <p:txBody>
          <a:bodyPr>
            <a:noAutofit/>
          </a:bodyPr>
          <a:lstStyle/>
          <a:p>
            <a:r>
              <a:rPr lang="en-US" sz="2800" dirty="0"/>
              <a:t>Target audience</a:t>
            </a:r>
          </a:p>
          <a:p>
            <a:r>
              <a:rPr lang="en-US" sz="2800" dirty="0"/>
              <a:t>Ad content</a:t>
            </a:r>
          </a:p>
          <a:p>
            <a:r>
              <a:rPr lang="en-US" sz="2800" dirty="0"/>
              <a:t>Channels</a:t>
            </a:r>
          </a:p>
          <a:p>
            <a:r>
              <a:rPr lang="en-US" sz="2800" dirty="0"/>
              <a:t>Campaigns/experiments</a:t>
            </a:r>
          </a:p>
          <a:p>
            <a:r>
              <a:rPr lang="en-US" sz="2800" dirty="0"/>
              <a:t>Website redesigns</a:t>
            </a:r>
          </a:p>
          <a:p>
            <a:r>
              <a:rPr lang="en-US" sz="2800" dirty="0"/>
              <a:t>New product lines and service offerings</a:t>
            </a:r>
          </a:p>
          <a:p>
            <a:r>
              <a:rPr lang="en-US" sz="2800" dirty="0"/>
              <a:t>Sales, discounts, promotion campaigns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99672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9152" y="555871"/>
            <a:ext cx="8911687" cy="1280890"/>
          </a:xfrm>
        </p:spPr>
        <p:txBody>
          <a:bodyPr>
            <a:normAutofit/>
          </a:bodyPr>
          <a:lstStyle/>
          <a:p>
            <a:r>
              <a:rPr lang="en-US" sz="6000" b="1" dirty="0" smtClean="0"/>
              <a:t>Use of </a:t>
            </a:r>
            <a:r>
              <a:rPr lang="en-US" sz="6000" b="1" dirty="0"/>
              <a:t>Cohort Analysis</a:t>
            </a:r>
            <a:r>
              <a:rPr lang="en-US" sz="6000" b="1" dirty="0" smtClean="0"/>
              <a:t> </a:t>
            </a:r>
            <a:endParaRPr lang="en-US" sz="6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1917" y="2119952"/>
            <a:ext cx="8915400" cy="3777622"/>
          </a:xfrm>
        </p:spPr>
        <p:txBody>
          <a:bodyPr>
            <a:normAutofit/>
          </a:bodyPr>
          <a:lstStyle/>
          <a:p>
            <a:r>
              <a:rPr lang="en-US" sz="3200" dirty="0"/>
              <a:t>Know how user behaviors affect your </a:t>
            </a:r>
            <a:r>
              <a:rPr lang="en-US" sz="3200" dirty="0" smtClean="0"/>
              <a:t>business</a:t>
            </a:r>
          </a:p>
          <a:p>
            <a:r>
              <a:rPr lang="en-US" sz="3200" dirty="0" smtClean="0"/>
              <a:t>Understand </a:t>
            </a:r>
            <a:r>
              <a:rPr lang="en-US" sz="3200" dirty="0"/>
              <a:t>customer churn. </a:t>
            </a:r>
            <a:endParaRPr lang="en-US" sz="3200" dirty="0" smtClean="0"/>
          </a:p>
          <a:p>
            <a:r>
              <a:rPr lang="en-US" sz="3200" dirty="0" smtClean="0"/>
              <a:t>Calculate </a:t>
            </a:r>
            <a:r>
              <a:rPr lang="en-US" sz="3200" dirty="0"/>
              <a:t>customer lifetime value. </a:t>
            </a:r>
            <a:endParaRPr lang="en-US" sz="3200" dirty="0" smtClean="0"/>
          </a:p>
          <a:p>
            <a:r>
              <a:rPr lang="en-US" sz="3200" dirty="0" smtClean="0"/>
              <a:t>Create </a:t>
            </a:r>
            <a:r>
              <a:rPr lang="en-US" sz="3200" dirty="0"/>
              <a:t>more effective customer engagement. </a:t>
            </a:r>
          </a:p>
        </p:txBody>
      </p:sp>
    </p:spTree>
    <p:extLst>
      <p:ext uri="{BB962C8B-B14F-4D97-AF65-F5344CB8AC3E}">
        <p14:creationId xmlns:p14="http://schemas.microsoft.com/office/powerpoint/2010/main" val="43931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155" y="255621"/>
            <a:ext cx="8911687" cy="1280890"/>
          </a:xfrm>
        </p:spPr>
        <p:txBody>
          <a:bodyPr>
            <a:normAutofit/>
          </a:bodyPr>
          <a:lstStyle/>
          <a:p>
            <a:r>
              <a:rPr lang="en-US" sz="4800" b="1" dirty="0"/>
              <a:t>Cohort Analysis </a:t>
            </a:r>
            <a:r>
              <a:rPr lang="en-US" sz="4800" b="1" dirty="0" smtClean="0"/>
              <a:t>Example</a:t>
            </a:r>
            <a:endParaRPr lang="en-US" sz="4800" b="1" dirty="0"/>
          </a:p>
        </p:txBody>
      </p:sp>
      <p:pic>
        <p:nvPicPr>
          <p:cNvPr id="1026" name="Picture 2" descr="Cohort Analysis: Beginners Guide to Improving Retention | CleverTap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421" y="1536511"/>
            <a:ext cx="10050061" cy="461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581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8551" y="255621"/>
            <a:ext cx="9948767" cy="1280890"/>
          </a:xfrm>
        </p:spPr>
        <p:txBody>
          <a:bodyPr>
            <a:noAutofit/>
          </a:bodyPr>
          <a:lstStyle/>
          <a:p>
            <a:pPr algn="ctr"/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Customer </a:t>
            </a:r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lifetime value </a:t>
            </a:r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(Customer LTV</a:t>
            </a:r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2198" y="2297371"/>
            <a:ext cx="10413242" cy="3777622"/>
          </a:xfrm>
        </p:spPr>
        <p:txBody>
          <a:bodyPr>
            <a:noAutofit/>
          </a:bodyPr>
          <a:lstStyle/>
          <a:p>
            <a:r>
              <a:rPr lang="en-US" sz="2800" b="1" dirty="0"/>
              <a:t>C</a:t>
            </a:r>
            <a:r>
              <a:rPr lang="en-US" sz="2800" b="1" dirty="0" smtClean="0"/>
              <a:t>ustomer </a:t>
            </a:r>
            <a:r>
              <a:rPr lang="en-US" sz="2800" b="1" dirty="0"/>
              <a:t>lifetime value</a:t>
            </a:r>
            <a:r>
              <a:rPr lang="en-US" sz="2800" dirty="0"/>
              <a:t> (</a:t>
            </a:r>
            <a:r>
              <a:rPr lang="en-US" sz="2800" dirty="0" smtClean="0"/>
              <a:t>CLTV</a:t>
            </a:r>
            <a:r>
              <a:rPr lang="en-US" sz="2800" dirty="0"/>
              <a:t>), represents the total amount of money a </a:t>
            </a:r>
            <a:r>
              <a:rPr lang="en-US" sz="2800" b="1" dirty="0"/>
              <a:t>customer</a:t>
            </a:r>
            <a:r>
              <a:rPr lang="en-US" sz="2800" dirty="0"/>
              <a:t> is expected to spend in </a:t>
            </a:r>
            <a:r>
              <a:rPr lang="en-US" sz="2800" dirty="0" smtClean="0"/>
              <a:t>our </a:t>
            </a:r>
            <a:r>
              <a:rPr lang="en-US" sz="2800" dirty="0"/>
              <a:t>business, or on </a:t>
            </a:r>
            <a:r>
              <a:rPr lang="en-US" sz="2800" dirty="0" smtClean="0"/>
              <a:t>our </a:t>
            </a:r>
            <a:r>
              <a:rPr lang="en-US" sz="2800" dirty="0"/>
              <a:t>products, during their lifetime</a:t>
            </a:r>
            <a:r>
              <a:rPr lang="en-US" sz="2800" dirty="0" smtClean="0"/>
              <a:t>.</a:t>
            </a:r>
          </a:p>
          <a:p>
            <a:r>
              <a:rPr lang="en-US" sz="2800" dirty="0"/>
              <a:t>Customer lifetime value is the total worth to a business of a customer over the whole period of their relationship. </a:t>
            </a:r>
            <a:endParaRPr lang="en-US" sz="2800" dirty="0" smtClean="0"/>
          </a:p>
          <a:p>
            <a:r>
              <a:rPr lang="en-US" sz="2800" dirty="0" smtClean="0"/>
              <a:t>It’s </a:t>
            </a:r>
            <a:r>
              <a:rPr lang="en-US" sz="2800" dirty="0"/>
              <a:t>an important metric as it costs less to keep existing customers than it does to acquire new ones, so increasing the value of your existing customers is a great way to drive growth.</a:t>
            </a:r>
          </a:p>
        </p:txBody>
      </p:sp>
    </p:spTree>
    <p:extLst>
      <p:ext uri="{BB962C8B-B14F-4D97-AF65-F5344CB8AC3E}">
        <p14:creationId xmlns:p14="http://schemas.microsoft.com/office/powerpoint/2010/main" val="1572886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9945" y="378450"/>
            <a:ext cx="8911687" cy="1280890"/>
          </a:xfrm>
        </p:spPr>
        <p:txBody>
          <a:bodyPr>
            <a:noAutofit/>
          </a:bodyPr>
          <a:lstStyle/>
          <a:p>
            <a:pPr algn="ctr"/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Talend</a:t>
            </a:r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b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54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3677" y="1905000"/>
            <a:ext cx="8915400" cy="3777622"/>
          </a:xfrm>
        </p:spPr>
        <p:txBody>
          <a:bodyPr>
            <a:noAutofit/>
          </a:bodyPr>
          <a:lstStyle/>
          <a:p>
            <a:r>
              <a:rPr lang="en-US" sz="2800" dirty="0"/>
              <a:t>Talend is an ETL tool for Data Integration. </a:t>
            </a:r>
            <a:endParaRPr lang="en-US" sz="2800" dirty="0" smtClean="0"/>
          </a:p>
          <a:p>
            <a:r>
              <a:rPr lang="en-US" sz="2800" dirty="0" smtClean="0"/>
              <a:t>It </a:t>
            </a:r>
            <a:r>
              <a:rPr lang="en-US" sz="2800" dirty="0"/>
              <a:t>provides software solutions for data preparation, data quality, data integration, application integration, data management and big </a:t>
            </a:r>
            <a:r>
              <a:rPr lang="en-US" sz="2800" dirty="0" smtClean="0"/>
              <a:t>data.</a:t>
            </a:r>
          </a:p>
          <a:p>
            <a:r>
              <a:rPr lang="en-US" sz="2800" dirty="0" smtClean="0"/>
              <a:t>Talend </a:t>
            </a:r>
            <a:r>
              <a:rPr lang="en-US" sz="2800" dirty="0"/>
              <a:t>has a separate product for all these solutions. </a:t>
            </a:r>
            <a:endParaRPr lang="en-US" sz="2800" dirty="0" smtClean="0"/>
          </a:p>
          <a:p>
            <a:r>
              <a:rPr lang="en-US" sz="2800" dirty="0" smtClean="0"/>
              <a:t>Data </a:t>
            </a:r>
            <a:r>
              <a:rPr lang="en-US" sz="2800" dirty="0"/>
              <a:t>integration and big data products are widely used.</a:t>
            </a:r>
          </a:p>
        </p:txBody>
      </p:sp>
    </p:spTree>
    <p:extLst>
      <p:ext uri="{BB962C8B-B14F-4D97-AF65-F5344CB8AC3E}">
        <p14:creationId xmlns:p14="http://schemas.microsoft.com/office/powerpoint/2010/main" val="2337131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Talend Related Links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www.guru99.com/talend-tutorial.html</a:t>
            </a:r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www.tutorialspoint.com/talend/talend_introduction.htm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https://www.edureka.co/blog/talend-etl-tool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61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Writing Note Showing Thank You. Business Concept For A Polite.. Stock  Photo, Picture And Royalty Free Image. Image 129589759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512" y="1092537"/>
            <a:ext cx="6348773" cy="484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s everything ok🤔🤔🤔. You were silent for a long time. | Animated clipart,  Question mark gif, Motion design animatio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475" y="1219228"/>
            <a:ext cx="3776020" cy="472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078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9026" y="259299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Road Map</a:t>
            </a:r>
            <a:endParaRPr lang="en-US" sz="5400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6382" y="1540189"/>
            <a:ext cx="8915400" cy="3777622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RFM </a:t>
            </a:r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  <a:p>
            <a:pPr>
              <a:buFont typeface="+mj-lt"/>
              <a:buAutoNum type="arabicPeriod"/>
            </a:pP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Segmentation based on RFM </a:t>
            </a:r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  <a:p>
            <a:pPr>
              <a:buFont typeface="+mj-lt"/>
              <a:buAutoNum type="arabicPeriod"/>
            </a:pP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Cohort </a:t>
            </a:r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  <a:p>
            <a:pPr>
              <a:buFont typeface="+mj-lt"/>
              <a:buAutoNum type="arabicPeriod"/>
            </a:pP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lifetime value </a:t>
            </a:r>
            <a:r>
              <a:rPr lang="en-US" sz="2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Customer LTV)</a:t>
            </a:r>
            <a:endParaRPr lang="en-US" sz="28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+mj-lt"/>
              <a:buAutoNum type="arabicPeriod"/>
            </a:pPr>
            <a:r>
              <a:rPr lang="en-US" sz="2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Talend</a:t>
            </a:r>
            <a:endParaRPr lang="en-US" sz="28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+mj-lt"/>
              <a:buAutoNum type="arabicPeriod"/>
            </a:pPr>
            <a:endParaRPr lang="en-US" sz="28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+mj-lt"/>
              <a:buAutoNum type="arabicPeriod"/>
            </a:pP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 typeface="+mj-lt"/>
              <a:buAutoNum type="arabicPeriod"/>
            </a:pPr>
            <a:endParaRPr lang="en-US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4" descr="3d Man Climbing On A Stair To Success Stock Illustration - Illustration of  metaphor, person: 49131321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7" t="1328" r="7738" b="12384"/>
          <a:stretch/>
        </p:blipFill>
        <p:spPr bwMode="auto">
          <a:xfrm>
            <a:off x="9434263" y="4019818"/>
            <a:ext cx="2443281" cy="259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211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396" y="241973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RFM </a:t>
            </a:r>
            <a:r>
              <a:rPr lang="en-US" sz="5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4902" y="1296539"/>
            <a:ext cx="10327797" cy="522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1827" y="718734"/>
            <a:ext cx="10230907" cy="570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2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019" y="936388"/>
            <a:ext cx="10701390" cy="573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881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2072" y="911760"/>
            <a:ext cx="10590661" cy="57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23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7603" y="879142"/>
            <a:ext cx="10520300" cy="585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66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2870" y="310211"/>
            <a:ext cx="10768083" cy="1280890"/>
          </a:xfrm>
        </p:spPr>
        <p:txBody>
          <a:bodyPr>
            <a:noAutofit/>
          </a:bodyPr>
          <a:lstStyle/>
          <a:p>
            <a:r>
              <a:rPr lang="en-US" sz="4000" b="1" dirty="0"/>
              <a:t>RFM analysis helps marketers </a:t>
            </a:r>
            <a:r>
              <a:rPr lang="en-US" sz="4000" b="1" dirty="0" smtClean="0"/>
              <a:t>find answers </a:t>
            </a:r>
            <a:r>
              <a:rPr lang="en-US" sz="4000" b="1" dirty="0"/>
              <a:t>to the following questions:</a:t>
            </a:r>
            <a:br>
              <a:rPr lang="en-US" sz="4000" b="1" dirty="0"/>
            </a:b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5439" y="1860645"/>
            <a:ext cx="8915400" cy="3777622"/>
          </a:xfrm>
        </p:spPr>
        <p:txBody>
          <a:bodyPr>
            <a:noAutofit/>
          </a:bodyPr>
          <a:lstStyle/>
          <a:p>
            <a:r>
              <a:rPr lang="en-US" sz="2800" dirty="0" smtClean="0"/>
              <a:t>Who </a:t>
            </a:r>
            <a:r>
              <a:rPr lang="en-US" sz="2800" dirty="0"/>
              <a:t>are </a:t>
            </a:r>
            <a:r>
              <a:rPr lang="en-US" sz="2800" dirty="0" smtClean="0"/>
              <a:t>our </a:t>
            </a:r>
            <a:r>
              <a:rPr lang="en-US" sz="2800" dirty="0"/>
              <a:t>best customers?</a:t>
            </a:r>
          </a:p>
          <a:p>
            <a:r>
              <a:rPr lang="en-US" sz="2800" dirty="0"/>
              <a:t>Which of </a:t>
            </a:r>
            <a:r>
              <a:rPr lang="en-US" sz="2800" dirty="0" smtClean="0"/>
              <a:t>our </a:t>
            </a:r>
            <a:r>
              <a:rPr lang="en-US" sz="2800" dirty="0"/>
              <a:t>customers could contribute to your churn rate?</a:t>
            </a:r>
          </a:p>
          <a:p>
            <a:r>
              <a:rPr lang="en-US" sz="2800" dirty="0"/>
              <a:t>Who has the potential to become valuable customers?</a:t>
            </a:r>
          </a:p>
          <a:p>
            <a:r>
              <a:rPr lang="en-US" sz="2800" dirty="0"/>
              <a:t>Which of </a:t>
            </a:r>
            <a:r>
              <a:rPr lang="en-US" sz="2800" dirty="0" smtClean="0"/>
              <a:t>our </a:t>
            </a:r>
            <a:r>
              <a:rPr lang="en-US" sz="2800" dirty="0"/>
              <a:t>customers can be retained?</a:t>
            </a:r>
          </a:p>
          <a:p>
            <a:r>
              <a:rPr lang="en-US" sz="2800" dirty="0"/>
              <a:t>Which of </a:t>
            </a:r>
            <a:r>
              <a:rPr lang="en-US" sz="2800" dirty="0" smtClean="0"/>
              <a:t>our </a:t>
            </a:r>
            <a:r>
              <a:rPr lang="en-US" sz="2800" dirty="0"/>
              <a:t>customers are most likely to respond to engagement campaigns?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2416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234" y="0"/>
            <a:ext cx="11477766" cy="1280890"/>
          </a:xfrm>
        </p:spPr>
        <p:txBody>
          <a:bodyPr/>
          <a:lstStyle/>
          <a:p>
            <a:r>
              <a:rPr lang="en-US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Customer </a:t>
            </a:r>
            <a:r>
              <a:rPr lang="en-US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Segmentation based on RFM Analysis</a:t>
            </a:r>
            <a:endParaRPr lang="en-US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RFM Analysis using Power BI _ RFM Insight Customer Segmentation Dashboar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991" y="667741"/>
            <a:ext cx="10858222" cy="6107910"/>
          </a:xfrm>
        </p:spPr>
      </p:pic>
    </p:spTree>
    <p:extLst>
      <p:ext uri="{BB962C8B-B14F-4D97-AF65-F5344CB8AC3E}">
        <p14:creationId xmlns:p14="http://schemas.microsoft.com/office/powerpoint/2010/main" val="3273734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101</TotalTime>
  <Words>266</Words>
  <Application>Microsoft Office PowerPoint</Application>
  <PresentationFormat>Widescreen</PresentationFormat>
  <Paragraphs>51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Wisp</vt:lpstr>
      <vt:lpstr>Some Analyses &amp; Talend</vt:lpstr>
      <vt:lpstr>Road Map</vt:lpstr>
      <vt:lpstr>1. RFM Analysis</vt:lpstr>
      <vt:lpstr>PowerPoint Presentation</vt:lpstr>
      <vt:lpstr>PowerPoint Presentation</vt:lpstr>
      <vt:lpstr>PowerPoint Presentation</vt:lpstr>
      <vt:lpstr>PowerPoint Presentation</vt:lpstr>
      <vt:lpstr>RFM analysis helps marketers find answers to the following questions: </vt:lpstr>
      <vt:lpstr>2. Customer Segmentation based on RFM Analysis</vt:lpstr>
      <vt:lpstr>3. Cohort Analysis</vt:lpstr>
      <vt:lpstr>Here are some factors that can impact user behavior that we may want to analyze with a Cohort Analysis:</vt:lpstr>
      <vt:lpstr>Use of Cohort Analysis </vt:lpstr>
      <vt:lpstr>Cohort Analysis Example</vt:lpstr>
      <vt:lpstr>4. Customer lifetime value  (Customer LTV)</vt:lpstr>
      <vt:lpstr>5. Talend  </vt:lpstr>
      <vt:lpstr>Talend Related Links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How to Use RFM for Customer Segmentation</dc:title>
  <dc:creator>bishrul farhey</dc:creator>
  <cp:lastModifiedBy>bishrul farhey</cp:lastModifiedBy>
  <cp:revision>27</cp:revision>
  <dcterms:created xsi:type="dcterms:W3CDTF">2021-03-01T07:48:49Z</dcterms:created>
  <dcterms:modified xsi:type="dcterms:W3CDTF">2021-03-03T11:22:50Z</dcterms:modified>
</cp:coreProperties>
</file>

<file path=docProps/thumbnail.jpeg>
</file>